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3" r:id="rId1"/>
  </p:sldMasterIdLst>
  <p:notesMasterIdLst>
    <p:notesMasterId r:id="rId14"/>
  </p:notesMasterIdLst>
  <p:sldIdLst>
    <p:sldId id="285" r:id="rId2"/>
    <p:sldId id="258" r:id="rId3"/>
    <p:sldId id="259" r:id="rId4"/>
    <p:sldId id="301" r:id="rId5"/>
    <p:sldId id="289" r:id="rId6"/>
    <p:sldId id="296" r:id="rId7"/>
    <p:sldId id="297" r:id="rId8"/>
    <p:sldId id="298" r:id="rId9"/>
    <p:sldId id="300" r:id="rId10"/>
    <p:sldId id="293" r:id="rId11"/>
    <p:sldId id="299" r:id="rId12"/>
    <p:sldId id="264" r:id="rId13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5"/>
      <p:bold r:id="rId16"/>
    </p:embeddedFont>
    <p:embeddedFont>
      <p:font typeface="나눔고딕" panose="020B0600000101010101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4="http://schemas.microsoft.com/office/powerpoint/2010/main" xmlns:p15="http://schemas.microsoft.com/office/powerpoint/2012/main">
        <p15:guide id="0" orient="horz" pos="1619" userDrawn="1">
          <p15:clr>
            <a:srgbClr val="A4A3A4"/>
          </p15:clr>
        </p15:guide>
        <p15:guide id="1" pos="287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00"/>
    <a:srgbClr val="3E6049"/>
    <a:srgbClr val="507C5F"/>
    <a:srgbClr val="008000"/>
    <a:srgbClr val="336600"/>
    <a:srgbClr val="366C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Objects="1">
      <p:cViewPr varScale="1">
        <p:scale>
          <a:sx n="85" d="100"/>
          <a:sy n="85" d="100"/>
        </p:scale>
        <p:origin x="-736" y="-64"/>
      </p:cViewPr>
      <p:guideLst>
        <p:guide orient="horz" pos="1619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B97196-383A-4199-88FE-93C8083159F2}" type="datetimeFigureOut">
              <a:rPr lang="ko-KR" altLang="en-US" smtClean="0"/>
              <a:t>2018-06-22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BADE02-CA05-4D35-9EF1-B349E7F514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851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D3516E-056C-4348-99EB-D30F2977A67A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270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pPr/>
              <a:t>2018-06-22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-828599" y="0"/>
            <a:ext cx="4968552" cy="538609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900" b="1" spc="-300" dirty="0" smtClean="0">
                <a:solidFill>
                  <a:schemeClr val="bg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지능 로봇 공학 개론</a:t>
            </a:r>
            <a:endParaRPr lang="ko-KR" altLang="en-US" sz="2900" b="1" spc="-300" dirty="0">
              <a:solidFill>
                <a:schemeClr val="bg2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635603" y="4515966"/>
            <a:ext cx="2484120" cy="353943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spc="-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이재황</a:t>
            </a:r>
            <a:r>
              <a:rPr lang="en-US" altLang="ko-KR" sz="1700" spc="-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 </a:t>
            </a:r>
            <a:r>
              <a:rPr lang="ko-KR" altLang="en-US" sz="1700" spc="-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홍준성</a:t>
            </a:r>
            <a:endParaRPr lang="en-US" altLang="ko-KR" sz="1700" spc="-3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81459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4419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540" y="457200"/>
            <a:ext cx="6985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705" y="303530"/>
            <a:ext cx="1871980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Simulation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9750" y="947420"/>
            <a:ext cx="460831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코드 구현 후 </a:t>
            </a:r>
            <a:r>
              <a:rPr lang="en-US" altLang="ko-KR" sz="2000" b="1" spc="-150" dirty="0" smtClean="0">
                <a:latin typeface="나눔고딕" pitchFamily="50" charset="-127"/>
                <a:ea typeface="나눔고딕" pitchFamily="50" charset="-127"/>
              </a:rPr>
              <a:t>gazebo</a:t>
            </a:r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를 통한 시뮬레이션</a:t>
            </a:r>
            <a:endParaRPr lang="ko-KR" altLang="en-US" sz="2000" b="1" spc="-15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 flipH="1">
            <a:off x="2540" y="-20320"/>
            <a:ext cx="9144000" cy="232410"/>
          </a:xfrm>
          <a:prstGeom prst="rect">
            <a:avLst/>
          </a:prstGeom>
          <a:solidFill>
            <a:schemeClr val="bg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3055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4419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540" y="457200"/>
            <a:ext cx="6985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705" y="303530"/>
            <a:ext cx="187198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eaLnBrk="0"/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Play</a:t>
            </a:r>
          </a:p>
          <a:p>
            <a:pPr eaLnBrk="0"/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750" y="947420"/>
            <a:ext cx="2592090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실제 환경에서의 구동</a:t>
            </a:r>
            <a:endParaRPr lang="ko-KR" altLang="en-US" sz="2000" b="1" spc="-15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 flipH="1">
            <a:off x="2540" y="-20320"/>
            <a:ext cx="9144000" cy="232410"/>
          </a:xfrm>
          <a:prstGeom prst="rect">
            <a:avLst/>
          </a:prstGeom>
          <a:solidFill>
            <a:schemeClr val="bg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792727" y="4371950"/>
            <a:ext cx="4099813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※ </a:t>
            </a:r>
            <a:r>
              <a:rPr lang="ko-KR" altLang="en-US" sz="1600" dirty="0" smtClean="0"/>
              <a:t>오차 줄이기 및 환경에 따른 대응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704449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79725" y="1803400"/>
            <a:ext cx="3384550" cy="1200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spc="-300" dirty="0" smtClean="0">
                <a:solidFill>
                  <a:schemeClr val="bg1"/>
                </a:solidFill>
                <a:latin typeface="+mj-ea"/>
                <a:ea typeface="+mj-ea"/>
              </a:rPr>
              <a:t>Q / A</a:t>
            </a:r>
          </a:p>
        </p:txBody>
      </p:sp>
      <p:cxnSp>
        <p:nvCxnSpPr>
          <p:cNvPr id="6" name="직선 연결선 5"/>
          <p:cNvCxnSpPr/>
          <p:nvPr/>
        </p:nvCxnSpPr>
        <p:spPr>
          <a:xfrm>
            <a:off x="3275965" y="3075940"/>
            <a:ext cx="262826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502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-612775" y="0"/>
            <a:ext cx="2808605" cy="51435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7405" y="881380"/>
            <a:ext cx="1511935" cy="70802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-150" dirty="0" smtClean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  <a:endParaRPr lang="ko-KR" altLang="en-US" sz="3200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3305" y="339725"/>
            <a:ext cx="935990" cy="46164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001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39975" y="659765"/>
            <a:ext cx="410464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Project outline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39975" y="1131590"/>
            <a:ext cx="935990" cy="46164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400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002</a:t>
            </a:r>
            <a:endParaRPr lang="ko-KR" altLang="en-US" sz="2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39975" y="1491635"/>
            <a:ext cx="3312160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Scenario</a:t>
            </a:r>
          </a:p>
        </p:txBody>
      </p:sp>
      <p:sp>
        <p:nvSpPr>
          <p:cNvPr id="18" name="TextBox 17"/>
          <p:cNvSpPr txBox="1">
            <a:spLocks/>
          </p:cNvSpPr>
          <p:nvPr/>
        </p:nvSpPr>
        <p:spPr>
          <a:xfrm>
            <a:off x="2339975" y="1995686"/>
            <a:ext cx="936625" cy="461010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strike="noStrike" cap="none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003</a:t>
            </a:r>
            <a:endParaRPr lang="ko-KR" altLang="en-US" sz="24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TextBox 18"/>
          <p:cNvSpPr txBox="1">
            <a:spLocks/>
          </p:cNvSpPr>
          <p:nvPr/>
        </p:nvSpPr>
        <p:spPr>
          <a:xfrm>
            <a:off x="2366010" y="2396624"/>
            <a:ext cx="3312795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/>
        </p:spPr>
        <p:txBody>
          <a:bodyPr vert="horz" wrap="square" lIns="91440" tIns="45720" rIns="91440" bIns="45720" numCol="1" anchor="t">
            <a:spAutoFit/>
          </a:bodyPr>
          <a:lstStyle/>
          <a:p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Simulation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20" name="TextBox 19"/>
          <p:cNvSpPr txBox="1">
            <a:spLocks/>
          </p:cNvSpPr>
          <p:nvPr/>
        </p:nvSpPr>
        <p:spPr>
          <a:xfrm>
            <a:off x="2339975" y="2859782"/>
            <a:ext cx="936625" cy="461010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strike="noStrike" cap="none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004</a:t>
            </a:r>
            <a:endParaRPr lang="ko-KR" altLang="en-US" sz="24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1" name="TextBox 20"/>
          <p:cNvSpPr txBox="1">
            <a:spLocks/>
          </p:cNvSpPr>
          <p:nvPr/>
        </p:nvSpPr>
        <p:spPr>
          <a:xfrm>
            <a:off x="2366010" y="3291830"/>
            <a:ext cx="3312795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/>
        </p:spPr>
        <p:txBody>
          <a:bodyPr vert="horz" wrap="square" lIns="91440" tIns="45720" rIns="91440" bIns="45720" numCol="1" anchor="t">
            <a:spAutoFit/>
          </a:bodyPr>
          <a:lstStyle/>
          <a:p>
            <a:pPr eaLnBrk="0"/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Play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endParaRPr lang="ko-KR" altLang="en-US" sz="1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TextBox 13"/>
          <p:cNvSpPr txBox="1">
            <a:spLocks/>
          </p:cNvSpPr>
          <p:nvPr/>
        </p:nvSpPr>
        <p:spPr>
          <a:xfrm>
            <a:off x="2339975" y="3718411"/>
            <a:ext cx="936625" cy="461010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2400" b="0" strike="noStrike" cap="none" spc="-1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005</a:t>
            </a:r>
            <a:endParaRPr lang="ko-KR" altLang="en-US" sz="24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" name="TextBox 14"/>
          <p:cNvSpPr txBox="1">
            <a:spLocks/>
          </p:cNvSpPr>
          <p:nvPr/>
        </p:nvSpPr>
        <p:spPr>
          <a:xfrm>
            <a:off x="2366010" y="4155926"/>
            <a:ext cx="3312795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  <a:sp3d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l" defTabSz="914400" eaLnBrk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600" b="0" strike="noStrike" cap="none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charset="0"/>
                <a:ea typeface="맑은 고딕" charset="0"/>
              </a:rPr>
              <a:t>Q / A</a:t>
            </a:r>
            <a:endParaRPr lang="ko-KR" altLang="en-US" sz="1600" b="0" strike="noStrike" cap="none" dirty="0" smtClean="0">
              <a:solidFill>
                <a:schemeClr val="tx1">
                  <a:lumMod val="75000"/>
                  <a:lumOff val="25000"/>
                </a:schemeClr>
              </a:solidFill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37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 flipH="1">
            <a:off x="0" y="-6985"/>
            <a:ext cx="9144000" cy="232410"/>
          </a:xfrm>
          <a:prstGeom prst="rect">
            <a:avLst/>
          </a:prstGeom>
          <a:solidFill>
            <a:schemeClr val="bg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4419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79705" y="303530"/>
            <a:ext cx="187198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Project outline</a:t>
            </a:r>
          </a:p>
          <a:p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83260" y="3291840"/>
            <a:ext cx="1800225" cy="36957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간통죄란</a:t>
            </a:r>
            <a:r>
              <a:rPr lang="en-US" altLang="ko-KR" b="1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?</a:t>
            </a:r>
            <a:endParaRPr lang="ko-KR" altLang="en-US" b="1" spc="-1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27405" y="3867785"/>
            <a:ext cx="3575050" cy="5537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ko-KR" altLang="en-US" sz="1500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배우자가 있는 사람이 간통함으로써 </a:t>
            </a:r>
            <a:endParaRPr lang="en-US" altLang="ko-KR" sz="1500" spc="-150" dirty="0" smtClean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500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성립하는 범죄이다</a:t>
            </a:r>
            <a:r>
              <a:rPr lang="en-US" altLang="ko-KR" sz="1500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. (1953</a:t>
            </a:r>
            <a:r>
              <a:rPr lang="ko-KR" altLang="en-US" sz="1500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년 제정 </a:t>
            </a:r>
            <a:r>
              <a:rPr lang="en-US" altLang="ko-KR" sz="1500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~2015</a:t>
            </a:r>
            <a:r>
              <a:rPr lang="ko-KR" altLang="en-US" sz="1500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년 폐지</a:t>
            </a:r>
            <a:r>
              <a:rPr lang="en-US" altLang="ko-KR" sz="1500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endParaRPr lang="ko-KR" altLang="en-US" sz="1500" spc="-1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907540" y="457200"/>
            <a:ext cx="6985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275606"/>
            <a:ext cx="6350000" cy="29400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619672" y="1419622"/>
            <a:ext cx="1295946" cy="4616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600" b="1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F o l </a:t>
            </a:r>
            <a:r>
              <a:rPr lang="en-US" altLang="ko-KR" sz="1600" b="1" spc="-15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l</a:t>
            </a:r>
            <a:r>
              <a:rPr lang="en-US" altLang="ko-KR" sz="1600" b="1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o w </a:t>
            </a:r>
            <a:r>
              <a:rPr lang="en-US" altLang="ko-KR" sz="1600" b="1" spc="-150" dirty="0" err="1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i</a:t>
            </a:r>
            <a:r>
              <a:rPr lang="en-US" altLang="ko-KR" sz="1600" b="1" spc="-15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 n g</a:t>
            </a:r>
            <a:endParaRPr lang="ko-KR" altLang="en-US" sz="1600" b="1" spc="-15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241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754999"/>
              </p:ext>
            </p:extLst>
          </p:nvPr>
        </p:nvGraphicFramePr>
        <p:xfrm>
          <a:off x="863588" y="1347614"/>
          <a:ext cx="7416824" cy="2794264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3708412"/>
                <a:gridCol w="3708412"/>
              </a:tblGrid>
              <a:tr h="360040"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이재황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137160" marR="137160" marT="102870" marB="102870">
                    <a:solidFill>
                      <a:schemeClr val="bg2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400" b="1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홍준성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137160" marR="137160" marT="102870" marB="102870">
                    <a:solidFill>
                      <a:schemeClr val="bg2">
                        <a:lumMod val="50000"/>
                        <a:alpha val="20000"/>
                      </a:schemeClr>
                    </a:solidFill>
                  </a:tcPr>
                </a:tc>
              </a:tr>
              <a:tr h="767719">
                <a:tc>
                  <a:txBody>
                    <a:bodyPr/>
                    <a:lstStyle/>
                    <a:p>
                      <a:pPr marL="0" indent="0" algn="just" latinLnBrk="1">
                        <a:buFontTx/>
                        <a:buNone/>
                      </a:pPr>
                      <a:r>
                        <a:rPr lang="en-US" altLang="ko-KR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n-ea"/>
                          <a:cs typeface="+mn-cs"/>
                        </a:rPr>
                        <a:t>Project</a:t>
                      </a:r>
                      <a:r>
                        <a:rPr lang="en-US" altLang="ko-KR" sz="1400" b="0" kern="1200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n-ea"/>
                          <a:cs typeface="+mn-cs"/>
                        </a:rPr>
                        <a:t> design</a:t>
                      </a:r>
                      <a:endParaRPr lang="ko-KR" altLang="en-US" sz="1400" b="0" kern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n-ea"/>
                        <a:cs typeface="+mn-cs"/>
                      </a:endParaRPr>
                    </a:p>
                  </a:txBody>
                  <a:tcPr marL="137160" marR="137160" marT="102870" marB="102870"/>
                </a:tc>
                <a:tc>
                  <a:txBody>
                    <a:bodyPr/>
                    <a:lstStyle/>
                    <a:p>
                      <a:pPr marL="0" indent="0" algn="just" latinLnBrk="1">
                        <a:buFontTx/>
                        <a:buNone/>
                      </a:pPr>
                      <a:r>
                        <a:rPr lang="en-US" altLang="ko-KR" sz="14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Project</a:t>
                      </a:r>
                      <a:r>
                        <a:rPr lang="en-US" altLang="ko-KR" sz="1400" b="0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 design</a:t>
                      </a:r>
                      <a:endParaRPr lang="ko-KR" altLang="en-US" sz="14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137160" marR="137160" marT="102870" marB="102870"/>
                </a:tc>
              </a:tr>
              <a:tr h="740827"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400" b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code </a:t>
                      </a:r>
                      <a:r>
                        <a:rPr lang="en-US" altLang="ko-KR" sz="1400" b="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</a:rPr>
                        <a:t>develope</a:t>
                      </a:r>
                      <a:endParaRPr lang="en-US" altLang="ko-KR" sz="1400" b="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  <a:p>
                      <a:pPr algn="just" latinLnBrk="1"/>
                      <a:endParaRPr lang="ko-KR" altLang="en-US" sz="14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137160" marR="137160" marT="102870" marB="102870">
                    <a:solidFill>
                      <a:schemeClr val="bg2">
                        <a:lumMod val="50000"/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Ros</a:t>
                      </a:r>
                      <a:r>
                        <a:rPr lang="en-US" altLang="ko-KR" sz="1400" b="0" kern="1200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install, </a:t>
                      </a:r>
                      <a:r>
                        <a:rPr lang="en-US" altLang="ko-KR" sz="1400" b="0" kern="1200" baseline="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turtlebot</a:t>
                      </a:r>
                      <a:r>
                        <a:rPr lang="en-US" altLang="ko-KR" sz="1400" b="0" kern="1200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j-ea"/>
                          <a:cs typeface="+mn-cs"/>
                        </a:rPr>
                        <a:t> assembly</a:t>
                      </a:r>
                      <a:endParaRPr lang="ko-KR" altLang="en-US" sz="1400" b="0" kern="12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just" latinLnBrk="1"/>
                      <a:endParaRPr lang="ko-KR" altLang="en-US" sz="14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137160" marR="137160" marT="102870" marB="102870">
                    <a:solidFill>
                      <a:schemeClr val="bg2">
                        <a:lumMod val="50000"/>
                        <a:alpha val="20000"/>
                      </a:schemeClr>
                    </a:solidFill>
                  </a:tcPr>
                </a:tc>
              </a:tr>
              <a:tr h="866618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n-ea"/>
                          <a:cs typeface="+mn-cs"/>
                        </a:rPr>
                        <a:t>Content of the project</a:t>
                      </a:r>
                    </a:p>
                    <a:p>
                      <a:pPr algn="just" latinLnBrk="1"/>
                      <a:endParaRPr lang="ko-KR" altLang="en-US" sz="14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137160" marR="137160" marT="102870" marB="102870"/>
                </a:tc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n-ea"/>
                          <a:cs typeface="+mn-cs"/>
                        </a:rPr>
                        <a:t>Creating</a:t>
                      </a:r>
                      <a:r>
                        <a:rPr lang="en-US" altLang="ko-KR" sz="1400" b="0" kern="1200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400" b="0" kern="1200" baseline="0" dirty="0" err="1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n-ea"/>
                          <a:cs typeface="+mn-cs"/>
                        </a:rPr>
                        <a:t>ppt</a:t>
                      </a:r>
                      <a:r>
                        <a:rPr lang="en-US" altLang="ko-KR" sz="1400" b="0" kern="1200" baseline="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n-ea"/>
                          <a:cs typeface="+mn-cs"/>
                        </a:rPr>
                        <a:t>, report, </a:t>
                      </a:r>
                      <a:r>
                        <a:rPr lang="en-US" altLang="ko-KR" sz="1400" b="0" kern="1200" dirty="0" smtClean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j-ea"/>
                          <a:ea typeface="+mn-ea"/>
                          <a:cs typeface="+mn-cs"/>
                        </a:rPr>
                        <a:t>presentation</a:t>
                      </a:r>
                      <a:endParaRPr lang="ko-KR" altLang="en-US" sz="1400" b="0" kern="1200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n-ea"/>
                        <a:cs typeface="+mn-cs"/>
                      </a:endParaRPr>
                    </a:p>
                    <a:p>
                      <a:pPr algn="just" latinLnBrk="1"/>
                      <a:endParaRPr lang="ko-KR" altLang="en-US" sz="14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j-ea"/>
                        <a:ea typeface="+mj-ea"/>
                      </a:endParaRPr>
                    </a:p>
                  </a:txBody>
                  <a:tcPr marL="137160" marR="137160" marT="102870" marB="102870"/>
                </a:tc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 flipH="1">
            <a:off x="0" y="-6985"/>
            <a:ext cx="9144000" cy="232410"/>
          </a:xfrm>
          <a:prstGeom prst="rect">
            <a:avLst/>
          </a:prstGeom>
          <a:solidFill>
            <a:schemeClr val="bg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79705" y="303530"/>
            <a:ext cx="187198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Project outline</a:t>
            </a:r>
          </a:p>
          <a:p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1907540" y="457200"/>
            <a:ext cx="6985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83261" y="842010"/>
            <a:ext cx="2232556" cy="33855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spc="-150" dirty="0">
                <a:latin typeface="나눔고딕" pitchFamily="50" charset="-127"/>
                <a:ea typeface="나눔고딕" pitchFamily="50" charset="-127"/>
              </a:rPr>
              <a:t>Role of team members</a:t>
            </a:r>
            <a:endParaRPr lang="ko-KR" altLang="en-US" sz="1600" b="1" spc="-150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0896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4419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540" y="457200"/>
            <a:ext cx="6985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705" y="303530"/>
            <a:ext cx="187198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Scenario</a:t>
            </a:r>
          </a:p>
          <a:p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4195" y="1661775"/>
            <a:ext cx="8065135" cy="255454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endParaRPr lang="ko-KR" altLang="en-US" sz="1600" dirty="0"/>
          </a:p>
          <a:p>
            <a:r>
              <a:rPr lang="en-US" altLang="ko-KR" sz="1600" dirty="0" smtClean="0"/>
              <a:t>1. </a:t>
            </a:r>
            <a:r>
              <a:rPr lang="ko-KR" altLang="en-US" sz="1600" dirty="0" smtClean="0"/>
              <a:t>임의 개수의 점들의 평균값 구하</a:t>
            </a:r>
            <a:r>
              <a:rPr lang="ko-KR" altLang="en-US" sz="1600" dirty="0"/>
              <a:t>기</a:t>
            </a:r>
            <a:r>
              <a:rPr lang="ko-KR" altLang="en-US" sz="1600" dirty="0" smtClean="0"/>
              <a:t> 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en-US" altLang="ko-KR" sz="1600" dirty="0" smtClean="0"/>
              <a:t>2. </a:t>
            </a:r>
            <a:r>
              <a:rPr lang="ko-KR" altLang="en-US" sz="1600" dirty="0" smtClean="0"/>
              <a:t>평균값의 최소값 구하기</a:t>
            </a:r>
            <a:endParaRPr lang="ko-KR" altLang="en-US" sz="1600" dirty="0"/>
          </a:p>
          <a:p>
            <a:endParaRPr lang="ko-KR" altLang="en-US" sz="1600" dirty="0"/>
          </a:p>
          <a:p>
            <a:r>
              <a:rPr lang="en-US" altLang="ko-KR" sz="1600" dirty="0" smtClean="0"/>
              <a:t>3. </a:t>
            </a:r>
            <a:r>
              <a:rPr lang="ko-KR" altLang="en-US" sz="1600" dirty="0" smtClean="0"/>
              <a:t>최소값에 따라 </a:t>
            </a:r>
            <a:r>
              <a:rPr lang="ko-KR" altLang="en-US" sz="1600" dirty="0" err="1" smtClean="0"/>
              <a:t>터틀봇</a:t>
            </a:r>
            <a:r>
              <a:rPr lang="ko-KR" altLang="en-US" sz="1600" dirty="0" smtClean="0"/>
              <a:t> 회전 방향 정하기</a:t>
            </a:r>
            <a:endParaRPr lang="en-US" altLang="ko-KR" sz="1600" dirty="0" smtClean="0"/>
          </a:p>
          <a:p>
            <a:endParaRPr lang="ko-KR" altLang="en-US" sz="1600" dirty="0"/>
          </a:p>
          <a:p>
            <a:r>
              <a:rPr lang="en-US" altLang="ko-KR" sz="1600" dirty="0" smtClean="0"/>
              <a:t>4. </a:t>
            </a:r>
            <a:r>
              <a:rPr lang="ko-KR" altLang="en-US" sz="1600" dirty="0" smtClean="0"/>
              <a:t>목표위치에 </a:t>
            </a:r>
            <a:r>
              <a:rPr lang="ko-KR" altLang="en-US" sz="1600" dirty="0" err="1" smtClean="0"/>
              <a:t>도달시</a:t>
            </a:r>
            <a:endParaRPr lang="en-US" altLang="ko-KR" sz="1600" dirty="0" smtClean="0"/>
          </a:p>
          <a:p>
            <a:endParaRPr lang="en-US" altLang="ko-KR" sz="1600" dirty="0"/>
          </a:p>
          <a:p>
            <a:r>
              <a:rPr lang="en-US" altLang="ko-KR" sz="1600" dirty="0" smtClean="0"/>
              <a:t>5. </a:t>
            </a:r>
            <a:r>
              <a:rPr lang="ko-KR" altLang="en-US" sz="1600" dirty="0" smtClean="0"/>
              <a:t>카메라를 통한 다리 인식</a:t>
            </a:r>
            <a:endParaRPr lang="en-US" altLang="ko-KR" sz="1600" dirty="0"/>
          </a:p>
        </p:txBody>
      </p:sp>
      <p:sp>
        <p:nvSpPr>
          <p:cNvPr id="10" name="직사각형 9"/>
          <p:cNvSpPr/>
          <p:nvPr/>
        </p:nvSpPr>
        <p:spPr>
          <a:xfrm flipH="1">
            <a:off x="2540" y="-20320"/>
            <a:ext cx="9144000" cy="232410"/>
          </a:xfrm>
          <a:prstGeom prst="rect">
            <a:avLst/>
          </a:prstGeom>
          <a:solidFill>
            <a:schemeClr val="bg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83260" y="842010"/>
            <a:ext cx="2273935" cy="40005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주요 구현 기능</a:t>
            </a:r>
            <a:endParaRPr lang="ko-KR" altLang="en-US" sz="2000" b="1" spc="-150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641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4419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540" y="457200"/>
            <a:ext cx="6985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705" y="303530"/>
            <a:ext cx="187198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Scenario</a:t>
            </a:r>
          </a:p>
          <a:p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 flipH="1">
            <a:off x="2540" y="-20320"/>
            <a:ext cx="9144000" cy="232410"/>
          </a:xfrm>
          <a:prstGeom prst="rect">
            <a:avLst/>
          </a:prstGeom>
          <a:solidFill>
            <a:schemeClr val="bg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44195" y="826750"/>
            <a:ext cx="3528700" cy="1015663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임의 개수의 점들의 평균값 구하기</a:t>
            </a:r>
            <a:endParaRPr lang="en-US" altLang="ko-KR" sz="2000" b="1" spc="-150" dirty="0" smtClean="0">
              <a:latin typeface="나눔고딕" pitchFamily="50" charset="-127"/>
              <a:ea typeface="나눔고딕" pitchFamily="50" charset="-127"/>
            </a:endParaRPr>
          </a:p>
          <a:p>
            <a:pPr algn="ctr"/>
            <a:endParaRPr lang="en-US" altLang="ko-KR" sz="2000" b="1" spc="-150" dirty="0"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평균값들의 최소값 구하기</a:t>
            </a:r>
            <a:endParaRPr lang="en-US" altLang="ko-KR" sz="2000" b="1" spc="-150" dirty="0" smtClean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3" t="19661" r="54746" b="47598"/>
          <a:stretch/>
        </p:blipFill>
        <p:spPr bwMode="auto">
          <a:xfrm>
            <a:off x="4788024" y="817249"/>
            <a:ext cx="3967672" cy="3819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3" t="53812" r="54746" b="32768"/>
          <a:stretch/>
        </p:blipFill>
        <p:spPr bwMode="auto">
          <a:xfrm>
            <a:off x="392781" y="2355726"/>
            <a:ext cx="4166998" cy="1644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0623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4419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540" y="457200"/>
            <a:ext cx="6985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705" y="303530"/>
            <a:ext cx="187198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Scenario</a:t>
            </a:r>
          </a:p>
          <a:p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 flipH="1">
            <a:off x="2540" y="-20320"/>
            <a:ext cx="9144000" cy="232410"/>
          </a:xfrm>
          <a:prstGeom prst="rect">
            <a:avLst/>
          </a:prstGeom>
          <a:solidFill>
            <a:schemeClr val="bg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44194" y="826750"/>
            <a:ext cx="409981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최소값에 따른 </a:t>
            </a:r>
            <a:r>
              <a:rPr lang="ko-KR" altLang="en-US" sz="2000" b="1" spc="-150" dirty="0" err="1" smtClean="0">
                <a:latin typeface="나눔고딕" pitchFamily="50" charset="-127"/>
                <a:ea typeface="나눔고딕" pitchFamily="50" charset="-127"/>
              </a:rPr>
              <a:t>터틀봇</a:t>
            </a:r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 회전방향 정하기</a:t>
            </a:r>
            <a:endParaRPr lang="en-US" altLang="ko-KR" sz="2000" b="1" spc="-150" dirty="0" smtClean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16" t="30961" r="47500" b="48474"/>
          <a:stretch/>
        </p:blipFill>
        <p:spPr bwMode="auto">
          <a:xfrm>
            <a:off x="1115695" y="1563636"/>
            <a:ext cx="6860616" cy="2805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733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4419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540" y="457200"/>
            <a:ext cx="6985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705" y="303530"/>
            <a:ext cx="187198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Scenario</a:t>
            </a:r>
          </a:p>
          <a:p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 flipH="1">
            <a:off x="2540" y="-20320"/>
            <a:ext cx="9144000" cy="232410"/>
          </a:xfrm>
          <a:prstGeom prst="rect">
            <a:avLst/>
          </a:prstGeom>
          <a:solidFill>
            <a:schemeClr val="bg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44194" y="826750"/>
            <a:ext cx="301969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목표 위치에 </a:t>
            </a:r>
            <a:r>
              <a:rPr lang="ko-KR" altLang="en-US" sz="2000" b="1" spc="-150" dirty="0" err="1" smtClean="0">
                <a:latin typeface="나눔고딕" pitchFamily="50" charset="-127"/>
                <a:ea typeface="나눔고딕" pitchFamily="50" charset="-127"/>
              </a:rPr>
              <a:t>도달시</a:t>
            </a:r>
            <a:endParaRPr lang="en-US" altLang="ko-KR" sz="2000" b="1" spc="-150" dirty="0" smtClean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43" t="36384" r="41462" b="39548"/>
          <a:stretch/>
        </p:blipFill>
        <p:spPr bwMode="auto">
          <a:xfrm>
            <a:off x="1259632" y="1533120"/>
            <a:ext cx="6624736" cy="26228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966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54419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7" name="직선 연결선 6"/>
          <p:cNvCxnSpPr/>
          <p:nvPr/>
        </p:nvCxnSpPr>
        <p:spPr>
          <a:xfrm>
            <a:off x="1907540" y="457200"/>
            <a:ext cx="6985000" cy="0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79705" y="303530"/>
            <a:ext cx="187198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Scenario</a:t>
            </a:r>
          </a:p>
          <a:p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  <a:latin typeface="한컴 윤고딕 240" pitchFamily="18" charset="-127"/>
              <a:ea typeface="한컴 윤고딕 240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 flipH="1">
            <a:off x="2540" y="-20320"/>
            <a:ext cx="9144000" cy="232410"/>
          </a:xfrm>
          <a:prstGeom prst="rect">
            <a:avLst/>
          </a:prstGeom>
          <a:solidFill>
            <a:schemeClr val="bg2">
              <a:lumMod val="5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544194" y="826750"/>
            <a:ext cx="3019694" cy="40011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spc="-150" dirty="0" smtClean="0">
                <a:latin typeface="나눔고딕" pitchFamily="50" charset="-127"/>
                <a:ea typeface="나눔고딕" pitchFamily="50" charset="-127"/>
              </a:rPr>
              <a:t>카메라를 통한 다리 인식</a:t>
            </a:r>
            <a:endParaRPr lang="en-US" altLang="ko-KR" sz="2000" b="1" spc="-150" dirty="0" smtClean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975" y="1491630"/>
            <a:ext cx="5734050" cy="288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258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Pages>11</Pages>
  <Words>160</Words>
  <Characters>0</Characters>
  <Application>Microsoft Office PowerPoint</Application>
  <DocSecurity>0</DocSecurity>
  <PresentationFormat>화면 슬라이드 쇼(16:9)</PresentationFormat>
  <Lines>0</Lines>
  <Paragraphs>57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굴림</vt:lpstr>
      <vt:lpstr>Arial</vt:lpstr>
      <vt:lpstr>한컴 윤고딕 240</vt:lpstr>
      <vt:lpstr>맑은 고딕</vt:lpstr>
      <vt:lpstr>나눔고딕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R&amp;D</Company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Corporation</dc:creator>
  <cp:lastModifiedBy>aeaw ahry</cp:lastModifiedBy>
  <cp:revision>14</cp:revision>
  <dcterms:modified xsi:type="dcterms:W3CDTF">2018-06-22T00:22:46Z</dcterms:modified>
</cp:coreProperties>
</file>

<file path=docProps/thumbnail.jpeg>
</file>